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3" r:id="rId6"/>
    <p:sldId id="265" r:id="rId7"/>
    <p:sldId id="260" r:id="rId8"/>
    <p:sldId id="261" r:id="rId9"/>
    <p:sldId id="266" r:id="rId10"/>
    <p:sldId id="262" r:id="rId11"/>
    <p:sldId id="267" r:id="rId12"/>
    <p:sldId id="276" r:id="rId13"/>
    <p:sldId id="269" r:id="rId14"/>
    <p:sldId id="279" r:id="rId15"/>
    <p:sldId id="281" r:id="rId16"/>
    <p:sldId id="280" r:id="rId17"/>
    <p:sldId id="272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2A8A"/>
    <a:srgbClr val="0C414C"/>
    <a:srgbClr val="007976"/>
    <a:srgbClr val="00DAD5"/>
    <a:srgbClr val="FF3300"/>
    <a:srgbClr val="FF4B21"/>
    <a:srgbClr val="0B3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457200"/>
            <a:ext cx="68580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rgbClr val="FF3300"/>
                </a:solidFill>
              </a:rPr>
              <a:t>بهداشت محیط در شرایط اضطراری</a:t>
            </a:r>
            <a:br>
              <a:rPr lang="fa-IR" dirty="0" smtClean="0">
                <a:solidFill>
                  <a:srgbClr val="FF3300"/>
                </a:solidFill>
              </a:rPr>
            </a:br>
            <a:r>
              <a:rPr lang="fa-IR" dirty="0" smtClean="0">
                <a:solidFill>
                  <a:srgbClr val="FF3300"/>
                </a:solidFill>
              </a:rPr>
              <a:t/>
            </a:r>
            <a:br>
              <a:rPr lang="fa-IR" dirty="0" smtClean="0">
                <a:solidFill>
                  <a:srgbClr val="FF3300"/>
                </a:solidFill>
              </a:rPr>
            </a:br>
            <a:r>
              <a:rPr lang="fa-IR" sz="2800" dirty="0" smtClean="0">
                <a:solidFill>
                  <a:srgbClr val="FF3300"/>
                </a:solidFill>
              </a:rPr>
              <a:t>( </a:t>
            </a:r>
            <a:r>
              <a:rPr lang="fa-IR" sz="2400" dirty="0" smtClean="0">
                <a:solidFill>
                  <a:schemeClr val="tx1"/>
                </a:solidFill>
              </a:rPr>
              <a:t>بهداشت پسماند </a:t>
            </a:r>
            <a:r>
              <a:rPr lang="fa-IR" sz="2800" dirty="0" smtClean="0">
                <a:solidFill>
                  <a:srgbClr val="FF3300"/>
                </a:solidFill>
              </a:rPr>
              <a:t>)</a:t>
            </a:r>
            <a:endParaRPr lang="fa-IR" dirty="0">
              <a:solidFill>
                <a:srgbClr val="FF3300"/>
              </a:solidFill>
            </a:endParaRPr>
          </a:p>
        </p:txBody>
      </p:sp>
      <p:pic>
        <p:nvPicPr>
          <p:cNvPr id="4" name="Picture 9" descr="F:\esmaeilian\پسماند\96\تصاویراینترنتی پسماند\n2717173-3908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590800"/>
            <a:ext cx="6019800" cy="2895600"/>
          </a:xfrm>
          <a:prstGeom prst="rect">
            <a:avLst/>
          </a:prstGeom>
          <a:noFill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376672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</a:t>
            </a:r>
            <a:r>
              <a:rPr lang="fa-IR" dirty="0" smtClean="0">
                <a:solidFill>
                  <a:srgbClr val="0070C0"/>
                </a:solidFill>
              </a:rPr>
              <a:t>وضعیت منطقه از نظر پسماند :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مطلوب : </a:t>
            </a:r>
            <a:r>
              <a:rPr lang="fa-IR" dirty="0" smtClean="0"/>
              <a:t>مواردي كه تفكيك ، جمع آوري ، نگهداري ، و دفع پسماند تهديد عليه بهداشت عمومي نباشد.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نامطلوب: </a:t>
            </a:r>
            <a:r>
              <a:rPr lang="fa-IR" dirty="0" smtClean="0"/>
              <a:t>مواردي كه تفكيك ، جمع آوري ، نگهداري و دفع پسماند تهديد عليه بهداشت عمومي باشد.</a:t>
            </a:r>
          </a:p>
          <a:p>
            <a:pPr>
              <a:buNone/>
            </a:pPr>
            <a:r>
              <a:rPr lang="fa-IR" sz="2000" b="1" dirty="0" smtClean="0">
                <a:solidFill>
                  <a:srgbClr val="C00000"/>
                </a:solidFill>
              </a:rPr>
              <a:t>(مواردي كه تفكيك،جمع آوري،نگهداري و پسماند با دستورالعملهاي وزارت بهداشت مطابقت داشته باشد.)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اضطراری</a:t>
            </a:r>
            <a:endParaRPr lang="fa-IR" sz="2400" dirty="0"/>
          </a:p>
        </p:txBody>
      </p:sp>
      <p:pic>
        <p:nvPicPr>
          <p:cNvPr id="4" name="Picture 4" descr="H:\Disaster\ورزقان 91\پیمایش 200 -91.12.14\اره جان\P10906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886200"/>
            <a:ext cx="4495800" cy="2766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5376672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solidFill>
                  <a:srgbClr val="0070C0"/>
                </a:solidFill>
              </a:rPr>
              <a:t>وضعيت دستگاههاي بيخطر ساز پسماندهاي پزشكي:</a:t>
            </a:r>
          </a:p>
          <a:p>
            <a:pPr>
              <a:buNone/>
            </a:pPr>
            <a:endParaRPr lang="fa-IR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سالم: </a:t>
            </a:r>
            <a:r>
              <a:rPr lang="fa-IR" dirty="0" smtClean="0"/>
              <a:t>دستگاههاي بي خطر ساز پسماند پزشكي </a:t>
            </a:r>
          </a:p>
          <a:p>
            <a:pPr>
              <a:buNone/>
            </a:pPr>
            <a:r>
              <a:rPr lang="fa-IR" dirty="0" smtClean="0"/>
              <a:t>كه قادر به ارائه خدمات مي باشند.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ناسالم: </a:t>
            </a:r>
            <a:r>
              <a:rPr lang="fa-IR" dirty="0" smtClean="0"/>
              <a:t>دستگاههاي بي خطر ساز پسماند پزشكي كه قادر به ارائه خدمات نمي باشند.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</a:t>
            </a:r>
            <a:endParaRPr lang="fa-IR" sz="2400" dirty="0"/>
          </a:p>
        </p:txBody>
      </p:sp>
      <p:pic>
        <p:nvPicPr>
          <p:cNvPr id="4" name="Picture 3" descr="F:\esmaeilian\پسماند\96\تصاویراینترنتی پسماند\545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3221440" cy="2147626"/>
          </a:xfrm>
          <a:prstGeom prst="rect">
            <a:avLst/>
          </a:prstGeom>
          <a:noFill/>
        </p:spPr>
      </p:pic>
      <p:pic>
        <p:nvPicPr>
          <p:cNvPr id="5" name="Picture 4" descr="F:\esmaeilian\پسماند\96\تصاویراینترنتی پسماند\img_18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572000"/>
            <a:ext cx="2707640" cy="203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5376672"/>
          </a:xfrm>
        </p:spPr>
        <p:txBody>
          <a:bodyPr>
            <a:normAutofit/>
          </a:bodyPr>
          <a:lstStyle/>
          <a:p>
            <a:r>
              <a:rPr lang="fa-IR" dirty="0" smtClean="0"/>
              <a:t>درصد خانوارهای روستايي تحت پوشش داراي </a:t>
            </a:r>
            <a:r>
              <a:rPr lang="fa-IR" dirty="0" smtClean="0">
                <a:solidFill>
                  <a:srgbClr val="FF0000"/>
                </a:solidFill>
              </a:rPr>
              <a:t>توالت بهداشتي</a:t>
            </a:r>
          </a:p>
          <a:p>
            <a:r>
              <a:rPr lang="fa-IR" dirty="0" smtClean="0"/>
              <a:t>درصد خانوارهاي روستایي كه</a:t>
            </a:r>
            <a:r>
              <a:rPr lang="fa-IR" dirty="0" smtClean="0">
                <a:solidFill>
                  <a:srgbClr val="FF0000"/>
                </a:solidFill>
              </a:rPr>
              <a:t> زباله </a:t>
            </a:r>
            <a:r>
              <a:rPr lang="fa-IR" dirty="0" smtClean="0"/>
              <a:t>را به روش بهداشتي جمع آوري و دفع مي كنند.</a:t>
            </a:r>
          </a:p>
          <a:p>
            <a:r>
              <a:rPr lang="fa-IR" dirty="0" smtClean="0"/>
              <a:t>درصد خانوارهاي روستایي كه </a:t>
            </a:r>
            <a:r>
              <a:rPr lang="fa-IR" dirty="0" smtClean="0">
                <a:solidFill>
                  <a:srgbClr val="FF0000"/>
                </a:solidFill>
              </a:rPr>
              <a:t>فضولات حيواني </a:t>
            </a:r>
            <a:r>
              <a:rPr lang="fa-IR" dirty="0" smtClean="0"/>
              <a:t>را به روش بهداشتي جمع آوري و دفع مي كنند.</a:t>
            </a:r>
          </a:p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>
                <a:solidFill>
                  <a:srgbClr val="FF4B21"/>
                </a:solidFill>
              </a:rPr>
              <a:t>شاخصهاي بهداشت محيط در ارزيابي سريع</a:t>
            </a:r>
            <a:br>
              <a:rPr lang="fa-IR" dirty="0" smtClean="0">
                <a:solidFill>
                  <a:srgbClr val="FF4B21"/>
                </a:solidFill>
              </a:rPr>
            </a:br>
            <a:r>
              <a:rPr lang="fa-IR" sz="3100" dirty="0" smtClean="0">
                <a:solidFill>
                  <a:srgbClr val="00B0F0"/>
                </a:solidFill>
              </a:rPr>
              <a:t>(مرتبط با پسماند)</a:t>
            </a:r>
            <a:endParaRPr lang="fa-IR" dirty="0">
              <a:solidFill>
                <a:srgbClr val="00B0F0"/>
              </a:solidFill>
            </a:endParaRPr>
          </a:p>
        </p:txBody>
      </p:sp>
      <p:pic>
        <p:nvPicPr>
          <p:cNvPr id="4" name="Picture 6" descr="F:\esmaeilian\پسماند\96\تصاویراینترنتی پسماند\dsc07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3429000"/>
            <a:ext cx="2754085" cy="2118528"/>
          </a:xfrm>
          <a:prstGeom prst="rect">
            <a:avLst/>
          </a:prstGeom>
          <a:noFill/>
        </p:spPr>
      </p:pic>
      <p:pic>
        <p:nvPicPr>
          <p:cNvPr id="5" name="Picture 7" descr="F:\esmaeilian\پسماند\96\تصاویراینترنتی پسماند\1393022101133129727288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07289">
            <a:off x="261731" y="4092462"/>
            <a:ext cx="3097842" cy="2156873"/>
          </a:xfrm>
          <a:prstGeom prst="rect">
            <a:avLst/>
          </a:prstGeom>
          <a:noFill/>
        </p:spPr>
      </p:pic>
      <p:pic>
        <p:nvPicPr>
          <p:cNvPr id="6" name="Picture 8" descr="F:\esmaeilian\پسماند\96\تصاویراینترنتی پسماند\untitl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2400" y="4876801"/>
            <a:ext cx="2641600" cy="198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838200"/>
            <a:ext cx="8763000" cy="6019800"/>
          </a:xfrm>
        </p:spPr>
        <p:txBody>
          <a:bodyPr>
            <a:normAutofit fontScale="92500" lnSpcReduction="20000"/>
          </a:bodyPr>
          <a:lstStyle/>
          <a:p>
            <a:pPr algn="l">
              <a:buNone/>
            </a:pPr>
            <a:r>
              <a:rPr lang="fa-IR" sz="2200" dirty="0" smtClean="0"/>
              <a:t>تاريخ:..............</a:t>
            </a:r>
          </a:p>
          <a:p>
            <a:endParaRPr lang="fa-IR" dirty="0" smtClean="0"/>
          </a:p>
          <a:p>
            <a:r>
              <a:rPr lang="fa-IR" dirty="0" smtClean="0"/>
              <a:t>جمعيت تحت پوشش خدمات بهداشت محيط :     .................     نفر</a:t>
            </a:r>
          </a:p>
          <a:p>
            <a:endParaRPr lang="fa-IR" dirty="0" smtClean="0"/>
          </a:p>
          <a:p>
            <a:r>
              <a:rPr lang="fa-IR" dirty="0" smtClean="0"/>
              <a:t>خانوار تحت پوشش خدمات بهداشت محيط :     .................     خانوار</a:t>
            </a:r>
          </a:p>
          <a:p>
            <a:endParaRPr lang="fa-IR" dirty="0" smtClean="0"/>
          </a:p>
          <a:p>
            <a:r>
              <a:rPr lang="fa-IR" dirty="0" smtClean="0"/>
              <a:t>تعداد موارد نظارت بر دفن بهداشتي لاشه حيوانات تلف شده  ............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تعداد مستراح : </a:t>
            </a:r>
            <a:r>
              <a:rPr lang="fa-IR" dirty="0" smtClean="0"/>
              <a:t>بهسازي شده □              احداثي □ </a:t>
            </a:r>
          </a:p>
          <a:p>
            <a:pPr>
              <a:buNone/>
            </a:pPr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تعداد حمام :  </a:t>
            </a:r>
            <a:r>
              <a:rPr lang="fa-IR" dirty="0" smtClean="0"/>
              <a:t>بهسازي شده □                احداثي □ </a:t>
            </a:r>
          </a:p>
          <a:p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تعداد موارد نظارت بر دفن بهداشتي اجساد </a:t>
            </a:r>
            <a:r>
              <a:rPr lang="fa-IR" sz="2200" dirty="0" smtClean="0"/>
              <a:t>.............</a:t>
            </a:r>
          </a:p>
          <a:p>
            <a:pPr>
              <a:buNone/>
            </a:pPr>
            <a:r>
              <a:rPr lang="fa-IR" sz="2200" dirty="0" smtClean="0"/>
              <a:t>(مطابق دستورالعمل آرامستان ها )</a:t>
            </a:r>
            <a:endParaRPr lang="fa-IR" dirty="0" smtClean="0"/>
          </a:p>
          <a:p>
            <a:r>
              <a:rPr lang="fa-IR" dirty="0" smtClean="0">
                <a:solidFill>
                  <a:srgbClr val="FF0000"/>
                </a:solidFill>
              </a:rPr>
              <a:t>تعداد موارد بررسي و نظارت بر جمع آوري و دفع بهداشتي پسماند :</a:t>
            </a:r>
          </a:p>
          <a:p>
            <a:r>
              <a:rPr lang="fa-IR" dirty="0" smtClean="0"/>
              <a:t>عادي      .......                پزشكي       .......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FF4B21"/>
                </a:solidFill>
              </a:rPr>
              <a:t>فرم ثبت نتايج فعاليت هاي روزانه بهداشت محيط در بلايا و شرايط اضطراربلایا</a:t>
            </a:r>
            <a:br>
              <a:rPr lang="fa-IR" sz="2400" dirty="0" smtClean="0">
                <a:solidFill>
                  <a:srgbClr val="FF4B21"/>
                </a:solidFill>
              </a:rPr>
            </a:br>
            <a:r>
              <a:rPr lang="fa-IR" sz="2400" dirty="0" smtClean="0">
                <a:solidFill>
                  <a:srgbClr val="FF4B21"/>
                </a:solidFill>
              </a:rPr>
              <a:t>مرتبط با بهداشت پسماند</a:t>
            </a:r>
            <a:endParaRPr lang="fa-IR" sz="2400" dirty="0">
              <a:solidFill>
                <a:srgbClr val="FF4B21"/>
              </a:solidFill>
            </a:endParaRPr>
          </a:p>
        </p:txBody>
      </p:sp>
      <p:pic>
        <p:nvPicPr>
          <p:cNvPr id="4" name="Picture 2" descr="H:\Disaster\ورزقان 91\پیمایش 200 -91.12.14\خیر الدین\P10906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429000"/>
            <a:ext cx="30480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dirty="0" smtClean="0"/>
              <a:t>1- مواد زائد به اطراف پخش نشوند.</a:t>
            </a:r>
            <a:r>
              <a:rPr lang="fa-IR" sz="2400" dirty="0" smtClean="0"/>
              <a:t>( این کار زاد و ولد حشرات را افزایش داده و موشهایی را که میتوانند مزاحمت ایجاد کرده و بیماریها را انتقال دهند،جلب کند.)</a:t>
            </a:r>
          </a:p>
          <a:p>
            <a:pPr>
              <a:buNone/>
            </a:pPr>
            <a:endParaRPr lang="fa-IR" dirty="0" smtClean="0"/>
          </a:p>
          <a:p>
            <a:pPr algn="l" rtl="0">
              <a:buNone/>
            </a:pPr>
            <a:r>
              <a:rPr lang="fa-IR" dirty="0" smtClean="0"/>
              <a:t> 2- در صورتیکه بلافاصله بعد از وقوع بلایا جمع آوری زباله به شکل سازمان یافته جایگزین نشود،آموزش داده شود پسماندها توسط خانوارها دفن گردند.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3- یکی از اقدامات جمع آوری که صورت میگیرد این است که زباله ها در سطلهای تهیه شده،جا داده شوند و پراکندگی اتفاق نیافتد.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4- سطلهای زباله پرشده درمناطق تهیه غذا نمانند.</a:t>
            </a:r>
          </a:p>
          <a:p>
            <a:pPr>
              <a:buNone/>
            </a:pP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95400"/>
          </a:xfrm>
        </p:spPr>
        <p:txBody>
          <a:bodyPr>
            <a:no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نکات آموزشی بهداشت محیط در بلایا </a:t>
            </a:r>
            <a:br>
              <a:rPr lang="fa-IR" sz="3200" dirty="0" smtClean="0">
                <a:solidFill>
                  <a:srgbClr val="FF0000"/>
                </a:solidFill>
              </a:rPr>
            </a:br>
            <a:r>
              <a:rPr lang="fa-IR" sz="2800" dirty="0" smtClean="0">
                <a:solidFill>
                  <a:schemeClr val="bg2">
                    <a:lumMod val="50000"/>
                  </a:schemeClr>
                </a:solidFill>
              </a:rPr>
              <a:t>( پسماند )</a:t>
            </a:r>
            <a:endParaRPr lang="fa-IR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400" dirty="0" smtClean="0"/>
              <a:t>5- سطلها بنحو محکم و مناسیبی پوشانیده شوند تا از زباله گشتی توسط کودکان و یا حیوانات جلوگیری بعمل آید.</a:t>
            </a:r>
          </a:p>
          <a:p>
            <a:pPr algn="just">
              <a:buNone/>
            </a:pPr>
            <a:r>
              <a:rPr lang="fa-IR" sz="2400" dirty="0" smtClean="0"/>
              <a:t>6- کود حیوانی در مناطق روستایی جمع آوری و به شکل سالم و ایمن دفع گردد.</a:t>
            </a:r>
          </a:p>
          <a:p>
            <a:pPr algn="just">
              <a:buNone/>
            </a:pPr>
            <a:r>
              <a:rPr lang="fa-IR" sz="2400" dirty="0" smtClean="0"/>
              <a:t>7- حوضچه های راکد فاضلاب آلوده ناشی از شستشو ، تهیه غذا وآب شیرهدر رفته اجازه تشکیل شدن نیابند تا از امکان تولید حشرات و مخاطرات بهداشتی بعدی جلوگیری شود. </a:t>
            </a:r>
          </a:p>
          <a:p>
            <a:pPr algn="just">
              <a:buNone/>
            </a:pPr>
            <a:r>
              <a:rPr lang="fa-IR" sz="2400" dirty="0" smtClean="0"/>
              <a:t>8- از بازی بچه ها در نزدیکی حوضچه های پرخطر آب و فاضلاب جلوگیری شود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ادامه نکات آموزشی بهداشت محیط در بلایا </a:t>
            </a:r>
            <a:br>
              <a:rPr lang="fa-IR" sz="3200" dirty="0" smtClean="0">
                <a:solidFill>
                  <a:srgbClr val="FF0000"/>
                </a:solidFill>
              </a:rPr>
            </a:br>
            <a:r>
              <a:rPr lang="fa-IR" sz="2800" dirty="0" smtClean="0">
                <a:solidFill>
                  <a:schemeClr val="bg2">
                    <a:lumMod val="50000"/>
                  </a:schemeClr>
                </a:solidFill>
              </a:rPr>
              <a:t>( پسماند )</a:t>
            </a:r>
            <a:endParaRPr lang="fa-IR" sz="3200" dirty="0"/>
          </a:p>
        </p:txBody>
      </p:sp>
      <p:pic>
        <p:nvPicPr>
          <p:cNvPr id="2051" name="Picture 3" descr="F:\esmaeilian\پسماند\96\تصاویراینترنتی پسماند\28824_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3960952"/>
            <a:ext cx="4343400" cy="2897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fa-IR" sz="2800" dirty="0" smtClean="0"/>
              <a:t>1- از اجابت مزاج در نزدیکی منابع آب و تصفیه خانه های فاضلاب در بالا دست اردوگاهها و منابع آب در نظر گرفته شده برای کشت و کار،نزدیک تسهیلات ذخیره مواد غذایی جلوگیری شود.</a:t>
            </a:r>
          </a:p>
          <a:p>
            <a:pPr algn="just">
              <a:buNone/>
            </a:pPr>
            <a:r>
              <a:rPr lang="fa-IR" sz="2800" dirty="0" smtClean="0"/>
              <a:t>2- اجابت مزاج در مستراحها،ترانشه ها و محلهای . تعیین شده صورت گیرد.</a:t>
            </a:r>
          </a:p>
          <a:p>
            <a:pPr algn="just">
              <a:buNone/>
            </a:pPr>
            <a:r>
              <a:rPr lang="fa-IR" sz="2800" dirty="0" smtClean="0"/>
              <a:t>3- از پابرهنه رفتن مردم برای دفع مدفوع جلوگیری شود.</a:t>
            </a:r>
          </a:p>
          <a:p>
            <a:pPr algn="just">
              <a:buNone/>
            </a:pPr>
            <a:r>
              <a:rPr lang="fa-IR" sz="2800" dirty="0" smtClean="0"/>
              <a:t>4- بچه ها به تنهایی به محل اجابت مزاج نروند.</a:t>
            </a:r>
          </a:p>
          <a:p>
            <a:pPr algn="just">
              <a:buNone/>
            </a:pPr>
            <a:endParaRPr lang="fa-IR" sz="2800" dirty="0" smtClean="0"/>
          </a:p>
          <a:p>
            <a:pPr algn="just">
              <a:buNone/>
            </a:pPr>
            <a:r>
              <a:rPr lang="fa-IR" sz="2800" dirty="0" smtClean="0"/>
              <a:t>5- افراد جدید الورود به محلهای اسکان</a:t>
            </a:r>
          </a:p>
          <a:p>
            <a:pPr algn="just">
              <a:buNone/>
            </a:pPr>
            <a:r>
              <a:rPr lang="fa-IR" sz="2800" dirty="0" smtClean="0"/>
              <a:t> اضطراری از اقدامات صورت گرفته </a:t>
            </a:r>
          </a:p>
          <a:p>
            <a:pPr algn="just">
              <a:buNone/>
            </a:pPr>
            <a:r>
              <a:rPr lang="fa-IR" sz="2800" dirty="0" smtClean="0"/>
              <a:t>برای اجابت مزاج و اهمیت انطباق با </a:t>
            </a:r>
          </a:p>
          <a:p>
            <a:pPr algn="just">
              <a:buNone/>
            </a:pPr>
            <a:r>
              <a:rPr lang="fa-IR" sz="2800" dirty="0" smtClean="0"/>
              <a:t>رعایت بهداشتی موضوع مطلع باشند.</a:t>
            </a:r>
            <a:endParaRPr lang="fa-IR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نکات آموزشی بهداشت محیط در بلایا </a:t>
            </a:r>
            <a:r>
              <a:rPr lang="fa-IR" sz="4400" dirty="0" smtClean="0">
                <a:solidFill>
                  <a:srgbClr val="FF0000"/>
                </a:solidFill>
              </a:rPr>
              <a:t/>
            </a:r>
            <a:br>
              <a:rPr lang="fa-IR" sz="4400" dirty="0" smtClean="0">
                <a:solidFill>
                  <a:srgbClr val="FF0000"/>
                </a:solidFill>
              </a:rPr>
            </a:br>
            <a:r>
              <a:rPr lang="fa-IR" sz="2800" dirty="0" smtClean="0">
                <a:solidFill>
                  <a:schemeClr val="bg2">
                    <a:lumMod val="50000"/>
                  </a:schemeClr>
                </a:solidFill>
              </a:rPr>
              <a:t>(توالتهای موقت) </a:t>
            </a:r>
            <a:endParaRPr lang="fa-IR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076" name="Picture 4" descr="F:\esmaeilian\پسماند\96\تصاویراینترنتی پسماند\ima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429000"/>
            <a:ext cx="3429001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 fontScale="92500" lnSpcReduction="20000"/>
          </a:bodyPr>
          <a:lstStyle/>
          <a:p>
            <a:r>
              <a:rPr lang="fa-IR" b="1" dirty="0" smtClean="0">
                <a:solidFill>
                  <a:srgbClr val="FF0000"/>
                </a:solidFill>
              </a:rPr>
              <a:t>نظارت بر سرپناه</a:t>
            </a:r>
          </a:p>
          <a:p>
            <a:r>
              <a:rPr lang="fa-IR" dirty="0" smtClean="0">
                <a:solidFill>
                  <a:srgbClr val="612A8A"/>
                </a:solidFill>
              </a:rPr>
              <a:t>جمعيت هلال احمر </a:t>
            </a:r>
            <a:r>
              <a:rPr lang="fa-IR" dirty="0" smtClean="0"/>
              <a:t>، آموزش و پرورش ، صدا و سيما ، بهداشت محیط</a:t>
            </a:r>
          </a:p>
          <a:p>
            <a:endParaRPr lang="fa-IR" dirty="0" smtClean="0"/>
          </a:p>
          <a:p>
            <a:r>
              <a:rPr lang="fa-IR" b="1" dirty="0" smtClean="0">
                <a:solidFill>
                  <a:srgbClr val="FF0000"/>
                </a:solidFill>
              </a:rPr>
              <a:t>نظارت بر دفن بهداشتي پسماند</a:t>
            </a:r>
          </a:p>
          <a:p>
            <a:r>
              <a:rPr lang="fa-IR" dirty="0" smtClean="0">
                <a:solidFill>
                  <a:srgbClr val="612A8A"/>
                </a:solidFill>
              </a:rPr>
              <a:t>جمعيت هلال احمر </a:t>
            </a:r>
            <a:r>
              <a:rPr lang="fa-IR" dirty="0" smtClean="0"/>
              <a:t>، شهردار يها و دهیاریها ، آموزش و پرورش ، صدا و سيما  ، سازمان محیط زیست ، بهداشت محیط</a:t>
            </a:r>
          </a:p>
          <a:p>
            <a:endParaRPr lang="fa-IR" b="1" dirty="0" smtClean="0">
              <a:solidFill>
                <a:srgbClr val="FF0000"/>
              </a:solidFill>
            </a:endParaRPr>
          </a:p>
          <a:p>
            <a:r>
              <a:rPr lang="fa-IR" b="1" dirty="0" smtClean="0">
                <a:solidFill>
                  <a:srgbClr val="FF0000"/>
                </a:solidFill>
              </a:rPr>
              <a:t>كمك در انتخاب محل سرپناه و محل نصب چادرها</a:t>
            </a:r>
          </a:p>
          <a:p>
            <a:r>
              <a:rPr lang="fa-IR" dirty="0" smtClean="0">
                <a:solidFill>
                  <a:srgbClr val="612A8A"/>
                </a:solidFill>
              </a:rPr>
              <a:t>جمعيت هلال احمر </a:t>
            </a:r>
            <a:r>
              <a:rPr lang="fa-IR" dirty="0" smtClean="0"/>
              <a:t>، بهداشت محیط</a:t>
            </a:r>
          </a:p>
          <a:p>
            <a:endParaRPr lang="fa-IR" dirty="0" smtClean="0">
              <a:solidFill>
                <a:srgbClr val="7030A0"/>
              </a:solidFill>
            </a:endParaRPr>
          </a:p>
          <a:p>
            <a:r>
              <a:rPr lang="fa-IR" b="1" dirty="0" smtClean="0">
                <a:solidFill>
                  <a:srgbClr val="FF0000"/>
                </a:solidFill>
              </a:rPr>
              <a:t>نظارت وكمك به ساخت و استقرار توالتهاي صحرايي</a:t>
            </a:r>
          </a:p>
          <a:p>
            <a:r>
              <a:rPr lang="fa-IR" dirty="0" smtClean="0">
                <a:solidFill>
                  <a:srgbClr val="612A8A"/>
                </a:solidFill>
              </a:rPr>
              <a:t>جمعيت هلال احمر </a:t>
            </a:r>
            <a:r>
              <a:rPr lang="fa-IR" dirty="0" smtClean="0"/>
              <a:t>، بهداشت محیط</a:t>
            </a:r>
          </a:p>
          <a:p>
            <a:endParaRPr lang="fa-IR" dirty="0" smtClean="0">
              <a:solidFill>
                <a:srgbClr val="7030A0"/>
              </a:solidFill>
            </a:endParaRPr>
          </a:p>
          <a:p>
            <a:r>
              <a:rPr lang="fa-IR" b="1" dirty="0" smtClean="0">
                <a:solidFill>
                  <a:srgbClr val="FF0000"/>
                </a:solidFill>
              </a:rPr>
              <a:t>كمك ونظارت بر دفن صحيح اجساد انساني ولاشه هاي حيواني</a:t>
            </a:r>
          </a:p>
          <a:p>
            <a:r>
              <a:rPr lang="fa-IR" dirty="0" smtClean="0">
                <a:solidFill>
                  <a:srgbClr val="612A8A"/>
                </a:solidFill>
              </a:rPr>
              <a:t>جمعيت هلال احمر </a:t>
            </a:r>
            <a:r>
              <a:rPr lang="fa-IR" dirty="0" smtClean="0"/>
              <a:t>، دامپزشكي ، بهداشت محیط</a:t>
            </a:r>
          </a:p>
          <a:p>
            <a:endParaRPr lang="fa-IR" dirty="0" smtClean="0"/>
          </a:p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شرح وظایف سازمان های همکار با واحد بهداشت محیط  در بلایا و بحران</a:t>
            </a:r>
            <a:endParaRPr lang="fa-I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486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124200" y="5715000"/>
            <a:ext cx="601980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400" b="1" dirty="0" smtClean="0">
                <a:ln w="18000">
                  <a:solidFill>
                    <a:srgbClr val="663300"/>
                  </a:solidFill>
                  <a:prstDash val="solid"/>
                  <a:miter lim="800000"/>
                </a:ln>
                <a:solidFill>
                  <a:srgbClr val="FF66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سپاس از حسن توجه شما </a:t>
            </a:r>
            <a:endParaRPr lang="fa-IR" sz="4400" b="1" dirty="0">
              <a:ln w="18000">
                <a:solidFill>
                  <a:srgbClr val="663300"/>
                </a:solidFill>
                <a:prstDash val="solid"/>
                <a:miter lim="800000"/>
              </a:ln>
              <a:solidFill>
                <a:srgbClr val="FF6699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fa-IR" b="1" dirty="0" smtClean="0">
                <a:solidFill>
                  <a:srgbClr val="00DAD5"/>
                </a:solidFill>
              </a:rPr>
              <a:t>مقدمه : </a:t>
            </a:r>
          </a:p>
          <a:p>
            <a:pPr algn="just"/>
            <a:r>
              <a:rPr lang="fa-IR" dirty="0" smtClean="0"/>
              <a:t>اولین بسته خدمت بهداشت محیط در بلایا و شرایط اضطرار بعد از زلزله بم در سال 1382 تدوین و در اختیار کلیه ذینفعان قرار گرفت.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دومين بسته خدمتي در سال 1390 و با پيگيري دفتر مديريت و كاهش خطر بلايا در قالب مجموعه اي تحت عنوان </a:t>
            </a:r>
            <a:r>
              <a:rPr lang="fa-IR" dirty="0" smtClean="0">
                <a:solidFill>
                  <a:srgbClr val="FF0000"/>
                </a:solidFill>
              </a:rPr>
              <a:t>برنامه ملي عمليات پاسخ بهداشت عمومي در بلايا و فوريتها (</a:t>
            </a:r>
            <a:r>
              <a:rPr lang="en-US" dirty="0" smtClean="0"/>
              <a:t>EOP</a:t>
            </a:r>
            <a:r>
              <a:rPr lang="fa-IR" dirty="0" smtClean="0">
                <a:solidFill>
                  <a:srgbClr val="FF0000"/>
                </a:solidFill>
              </a:rPr>
              <a:t> ) </a:t>
            </a:r>
            <a:r>
              <a:rPr lang="fa-IR" dirty="0" smtClean="0"/>
              <a:t>تدوين و در اختيار كليه دانشگاههاي علوم پزشكي كشور قرار گرفت.</a:t>
            </a:r>
          </a:p>
          <a:p>
            <a:pPr algn="ctr">
              <a:buNone/>
            </a:pPr>
            <a:r>
              <a:rPr lang="fa-IR" sz="2400" dirty="0" smtClean="0">
                <a:solidFill>
                  <a:srgbClr val="FF0000"/>
                </a:solidFill>
              </a:rPr>
              <a:t>نتیجه :</a:t>
            </a:r>
            <a:r>
              <a:rPr lang="fa-IR" sz="2400" dirty="0" smtClean="0">
                <a:solidFill>
                  <a:srgbClr val="0070C0"/>
                </a:solidFill>
              </a:rPr>
              <a:t>( حضور بهداشت محیطی در برنامه ارزیابی سریع )</a:t>
            </a:r>
          </a:p>
          <a:p>
            <a:pPr algn="just"/>
            <a:endParaRPr lang="fa-IR" dirty="0" smtClean="0"/>
          </a:p>
          <a:p>
            <a:pPr algn="just"/>
            <a:r>
              <a:rPr lang="fa-IR" dirty="0" smtClean="0"/>
              <a:t>بخش مربوط به بهداشت محيط در طي 2 سال اخير در صحنه هاي بلايا و سطوح دانشگاهي مورد آزمون قرار گرفت و اصلاحات آن پس از اخذ نظرات كتبي دانشگاه ها در ویرایش دوم </a:t>
            </a:r>
            <a:r>
              <a:rPr lang="en-US" dirty="0" smtClean="0"/>
              <a:t>EOP </a:t>
            </a:r>
            <a:r>
              <a:rPr lang="fa-IR" dirty="0" smtClean="0"/>
              <a:t> در سال 1394 اعمال شد.</a:t>
            </a:r>
          </a:p>
          <a:p>
            <a:pPr algn="ctr">
              <a:buNone/>
            </a:pPr>
            <a:r>
              <a:rPr lang="fa-IR" sz="2400" dirty="0" smtClean="0">
                <a:solidFill>
                  <a:srgbClr val="0070C0"/>
                </a:solidFill>
              </a:rPr>
              <a:t>( نمونه عملی در زلزله ورزقان  )</a:t>
            </a:r>
            <a:endParaRPr lang="fa-IR" sz="2800" dirty="0">
              <a:solidFill>
                <a:srgbClr val="0070C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rgbClr val="FF4B21"/>
                </a:solidFill>
              </a:rPr>
              <a:t>سابقه برنامه بهداشت محیط در بلایا و فوریتها</a:t>
            </a:r>
            <a:endParaRPr lang="fa-IR" sz="3600" dirty="0">
              <a:solidFill>
                <a:srgbClr val="FF4B2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/>
              <a:t>1- پیش بینی سرویسهای بهداشتی</a:t>
            </a:r>
          </a:p>
          <a:p>
            <a:pPr algn="r" rtl="1">
              <a:buNone/>
            </a:pPr>
            <a:r>
              <a:rPr lang="fa-IR" dirty="0" smtClean="0"/>
              <a:t>2- تامین آب سالم و بهداشتی</a:t>
            </a:r>
          </a:p>
          <a:p>
            <a:pPr algn="r" rtl="1">
              <a:buNone/>
            </a:pPr>
            <a:r>
              <a:rPr lang="fa-IR" dirty="0" smtClean="0"/>
              <a:t>3- دفع مناسب فاضلاب </a:t>
            </a:r>
          </a:p>
          <a:p>
            <a:pPr algn="r" rtl="1">
              <a:buNone/>
            </a:pPr>
            <a:r>
              <a:rPr lang="fa-IR" dirty="0" smtClean="0"/>
              <a:t>4- مدفوع انسانی</a:t>
            </a:r>
          </a:p>
          <a:p>
            <a:pPr algn="r" rtl="1">
              <a:buNone/>
            </a:pPr>
            <a:r>
              <a:rPr lang="fa-IR" dirty="0" smtClean="0"/>
              <a:t>5- کنترل ناقلین وآفات</a:t>
            </a:r>
          </a:p>
          <a:p>
            <a:pPr algn="r" rtl="1">
              <a:buNone/>
            </a:pPr>
            <a:r>
              <a:rPr lang="fa-IR" dirty="0" smtClean="0"/>
              <a:t>6- بهداشت مواد غذایی</a:t>
            </a:r>
          </a:p>
          <a:p>
            <a:pPr algn="r" rtl="1">
              <a:buNone/>
            </a:pPr>
            <a:r>
              <a:rPr lang="fa-IR" dirty="0" smtClean="0"/>
              <a:t>7- برآورد میزان خطرات اپیدمی پس از وقوع بلایا</a:t>
            </a:r>
          </a:p>
          <a:p>
            <a:pPr algn="r" rtl="1">
              <a:buNone/>
            </a:pPr>
            <a:r>
              <a:rPr lang="fa-IR" dirty="0" smtClean="0"/>
              <a:t>8- مقابله با حوادث پرتویی و شیمیایی </a:t>
            </a:r>
          </a:p>
          <a:p>
            <a:pPr algn="r" rtl="1">
              <a:buNone/>
            </a:pPr>
            <a:r>
              <a:rPr lang="fa-IR" dirty="0" smtClean="0">
                <a:solidFill>
                  <a:srgbClr val="FF0000"/>
                </a:solidFill>
              </a:rPr>
              <a:t>9- مدیریت پسماندهای شهری و روستایی </a:t>
            </a:r>
          </a:p>
          <a:p>
            <a:pPr algn="r" rtl="1">
              <a:buNone/>
            </a:pPr>
            <a:r>
              <a:rPr lang="fa-IR" dirty="0" smtClean="0"/>
              <a:t>واز همه مهمتر </a:t>
            </a:r>
            <a:r>
              <a:rPr lang="fa-IR" dirty="0" smtClean="0">
                <a:solidFill>
                  <a:srgbClr val="FF0000"/>
                </a:solidFill>
              </a:rPr>
              <a:t>آموزش موارد بهداشت محیطی </a:t>
            </a:r>
            <a:r>
              <a:rPr lang="fa-IR" dirty="0" smtClean="0"/>
              <a:t>می باشد.</a:t>
            </a:r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1">
                    <a:lumMod val="50000"/>
                  </a:schemeClr>
                </a:solidFill>
              </a:rPr>
              <a:t>وظایف بهداشت محیط در شرایط اضطراری</a:t>
            </a:r>
            <a:endParaRPr lang="fa-I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F:\esmaeilian\پسماند\96\تصاویراینترنتی پسماند\IMG235111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430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15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1 - تعداد مكان هاي دفع پسماند: </a:t>
            </a:r>
            <a:r>
              <a:rPr lang="fa-IR" sz="2400" dirty="0" smtClean="0"/>
              <a:t>موجود و قابل بهره برداري </a:t>
            </a:r>
            <a:r>
              <a:rPr lang="fa-IR" sz="2800" b="1" dirty="0" smtClean="0"/>
              <a:t>□</a:t>
            </a:r>
            <a:r>
              <a:rPr lang="fa-IR" sz="2800" dirty="0" smtClean="0"/>
              <a:t>   </a:t>
            </a:r>
            <a:r>
              <a:rPr lang="fa-IR" sz="2400" dirty="0" smtClean="0"/>
              <a:t>آسيب ديده 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2 - تعداد ايستگاههاي موقت انتقال پسماند: </a:t>
            </a:r>
            <a:r>
              <a:rPr lang="fa-IR" sz="2400" dirty="0" smtClean="0"/>
              <a:t>موجود و قابل بهره برداري 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>
              <a:buNone/>
            </a:pPr>
            <a:r>
              <a:rPr lang="fa-IR" sz="2800" dirty="0" smtClean="0"/>
              <a:t>   </a:t>
            </a:r>
            <a:r>
              <a:rPr lang="fa-IR" sz="2400" dirty="0" smtClean="0"/>
              <a:t>آسيب ديده 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 algn="r"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3 - تعداد ايستگاههاي انتقال پسماند:     </a:t>
            </a:r>
            <a:r>
              <a:rPr lang="fa-IR" sz="2800" dirty="0" smtClean="0"/>
              <a:t>.......   </a:t>
            </a:r>
            <a:r>
              <a:rPr lang="fa-IR" sz="2400" dirty="0" smtClean="0"/>
              <a:t>عدد</a:t>
            </a:r>
            <a:endParaRPr lang="fa-IR" sz="2800" dirty="0" smtClean="0"/>
          </a:p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4- وضعیت منطقه از نظر پسماند:       </a:t>
            </a:r>
            <a:r>
              <a:rPr lang="fa-IR" sz="2400" dirty="0" smtClean="0"/>
              <a:t>مطلوب </a:t>
            </a:r>
            <a:r>
              <a:rPr lang="fa-IR" sz="2800" b="1" dirty="0" smtClean="0"/>
              <a:t>□</a:t>
            </a:r>
            <a:r>
              <a:rPr lang="fa-IR" sz="2800" dirty="0" smtClean="0"/>
              <a:t>             </a:t>
            </a:r>
            <a:r>
              <a:rPr lang="fa-IR" sz="2400" dirty="0" smtClean="0"/>
              <a:t>نامطلوب</a:t>
            </a:r>
            <a:r>
              <a:rPr lang="fa-IR" sz="2800" dirty="0" smtClean="0"/>
              <a:t>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5- وضعيت منطقه از نظر پسماندهاي پزشكي: </a:t>
            </a:r>
            <a:r>
              <a:rPr lang="fa-IR" sz="2400" dirty="0" smtClean="0"/>
              <a:t>مطلوب</a:t>
            </a:r>
            <a:r>
              <a:rPr lang="fa-IR" sz="2800" dirty="0" smtClean="0"/>
              <a:t> </a:t>
            </a:r>
            <a:r>
              <a:rPr lang="fa-IR" sz="2800" b="1" dirty="0" smtClean="0"/>
              <a:t>□</a:t>
            </a:r>
            <a:r>
              <a:rPr lang="fa-IR" sz="2800" dirty="0" smtClean="0"/>
              <a:t>    </a:t>
            </a:r>
            <a:r>
              <a:rPr lang="fa-IR" sz="2400" dirty="0" smtClean="0"/>
              <a:t>نامطلوب</a:t>
            </a:r>
            <a:r>
              <a:rPr lang="fa-IR" sz="2800" dirty="0" smtClean="0"/>
              <a:t> 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 algn="r"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6- وضعيت دستگاه هاي بي خطر ساز پسماندهاي پزشكي: </a:t>
            </a:r>
          </a:p>
          <a:p>
            <a:pPr>
              <a:buNone/>
            </a:pPr>
            <a:r>
              <a:rPr lang="fa-IR" sz="2400" dirty="0" smtClean="0"/>
              <a:t>تعداد دستگاه سالم  </a:t>
            </a:r>
            <a:r>
              <a:rPr lang="fa-IR" sz="2800" b="1" dirty="0" smtClean="0"/>
              <a:t>□</a:t>
            </a:r>
            <a:r>
              <a:rPr lang="fa-IR" sz="2800" dirty="0" smtClean="0"/>
              <a:t>           </a:t>
            </a:r>
            <a:r>
              <a:rPr lang="fa-IR" sz="2400" dirty="0" smtClean="0"/>
              <a:t>تعداد دستگاه ناسالم 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7- وضعیت منطقه از نظر فضولات دامی:  </a:t>
            </a:r>
            <a:r>
              <a:rPr lang="fa-IR" sz="2400" dirty="0" smtClean="0"/>
              <a:t>مناسب </a:t>
            </a:r>
            <a:r>
              <a:rPr lang="fa-IR" sz="2800" b="1" dirty="0" smtClean="0"/>
              <a:t>□</a:t>
            </a:r>
            <a:r>
              <a:rPr lang="fa-IR" sz="2800" dirty="0" smtClean="0"/>
              <a:t>      </a:t>
            </a:r>
            <a:r>
              <a:rPr lang="fa-IR" sz="2400" dirty="0" smtClean="0"/>
              <a:t>نامناسب </a:t>
            </a:r>
            <a:r>
              <a:rPr lang="fa-IR" sz="2800" b="1" dirty="0" smtClean="0"/>
              <a:t>□</a:t>
            </a:r>
            <a:endParaRPr lang="fa-IR" sz="2800" dirty="0" smtClean="0">
              <a:solidFill>
                <a:srgbClr val="FF3300"/>
              </a:solidFill>
            </a:endParaRPr>
          </a:p>
          <a:p>
            <a:pPr>
              <a:buNone/>
            </a:pPr>
            <a:r>
              <a:rPr lang="fa-IR" sz="2800" dirty="0" smtClean="0">
                <a:solidFill>
                  <a:srgbClr val="FF3300"/>
                </a:solidFill>
              </a:rPr>
              <a:t> 8- وضعیت منطقه از نظر تلفات دامی:  </a:t>
            </a:r>
            <a:r>
              <a:rPr lang="fa-IR" sz="2400" dirty="0" smtClean="0"/>
              <a:t>مطلوب</a:t>
            </a:r>
            <a:r>
              <a:rPr lang="fa-IR" sz="2800" dirty="0" smtClean="0"/>
              <a:t> </a:t>
            </a:r>
            <a:r>
              <a:rPr lang="fa-IR" sz="2800" b="1" dirty="0" smtClean="0"/>
              <a:t>□            </a:t>
            </a:r>
            <a:r>
              <a:rPr lang="fa-IR" sz="2800" dirty="0" smtClean="0"/>
              <a:t> </a:t>
            </a:r>
            <a:r>
              <a:rPr lang="fa-IR" sz="2400" dirty="0" smtClean="0"/>
              <a:t>نامطلوب</a:t>
            </a:r>
            <a:r>
              <a:rPr lang="fa-IR" sz="3200" dirty="0" smtClean="0"/>
              <a:t> </a:t>
            </a:r>
            <a:r>
              <a:rPr lang="fa-IR" sz="2800" b="1" dirty="0" smtClean="0"/>
              <a:t>□ </a:t>
            </a:r>
            <a:endParaRPr lang="fa-IR" sz="2800" dirty="0" smtClean="0"/>
          </a:p>
          <a:p>
            <a:pPr>
              <a:buNone/>
            </a:pPr>
            <a:endParaRPr lang="fa-IR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solidFill>
                  <a:srgbClr val="007976"/>
                </a:solidFill>
              </a:rPr>
              <a:t> فرم ارزیابی سریع از منطقه در خصوص فرایند مواد زائد جامد:</a:t>
            </a:r>
            <a:endParaRPr lang="fa-IR" sz="2800" dirty="0">
              <a:solidFill>
                <a:srgbClr val="00797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6814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a-IR" dirty="0" smtClean="0">
                <a:solidFill>
                  <a:srgbClr val="007976"/>
                </a:solidFill>
              </a:rPr>
              <a:t>الف ) </a:t>
            </a:r>
            <a:r>
              <a:rPr lang="fa-IR" sz="3500" dirty="0" smtClean="0">
                <a:solidFill>
                  <a:srgbClr val="FF0000"/>
                </a:solidFill>
              </a:rPr>
              <a:t>چادر</a:t>
            </a:r>
            <a:endParaRPr lang="fa-I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a-IR" dirty="0" smtClean="0"/>
              <a:t>تعداد چادرهای مورد نیاز:     </a:t>
            </a:r>
          </a:p>
          <a:p>
            <a:pPr>
              <a:buNone/>
            </a:pPr>
            <a:r>
              <a:rPr lang="fa-IR" dirty="0" smtClean="0"/>
              <a:t>   </a:t>
            </a:r>
            <a:r>
              <a:rPr lang="fa-IR" sz="2200" dirty="0" smtClean="0"/>
              <a:t>.......   تخته </a:t>
            </a:r>
            <a:endParaRPr lang="fa-IR" dirty="0" smtClean="0"/>
          </a:p>
          <a:p>
            <a:pPr>
              <a:buNone/>
            </a:pPr>
            <a:r>
              <a:rPr lang="fa-IR" dirty="0" smtClean="0"/>
              <a:t>تعداد چادر برپا شده:            </a:t>
            </a:r>
          </a:p>
          <a:p>
            <a:pPr>
              <a:buNone/>
            </a:pPr>
            <a:r>
              <a:rPr lang="fa-IR" dirty="0" smtClean="0"/>
              <a:t>  </a:t>
            </a:r>
            <a:r>
              <a:rPr lang="fa-IR" sz="2200" dirty="0" smtClean="0"/>
              <a:t>.......   تخته 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>
                <a:solidFill>
                  <a:srgbClr val="007976"/>
                </a:solidFill>
              </a:rPr>
              <a:t>ب ) </a:t>
            </a:r>
            <a:r>
              <a:rPr lang="fa-IR" sz="3500" dirty="0" smtClean="0">
                <a:solidFill>
                  <a:srgbClr val="FF0000"/>
                </a:solidFill>
              </a:rPr>
              <a:t>توالتهای صحرایی </a:t>
            </a:r>
            <a:endParaRPr lang="fa-I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a-IR" dirty="0" smtClean="0"/>
              <a:t> تعداد توالتهای صحرایی مورد نیاز: </a:t>
            </a:r>
          </a:p>
          <a:p>
            <a:pPr>
              <a:buNone/>
            </a:pPr>
            <a:r>
              <a:rPr lang="fa-IR" sz="2200" dirty="0" smtClean="0"/>
              <a:t>....... چشمه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>
                <a:solidFill>
                  <a:srgbClr val="007976"/>
                </a:solidFill>
              </a:rPr>
              <a:t>ج ) </a:t>
            </a:r>
            <a:r>
              <a:rPr lang="fa-IR" sz="3500" dirty="0" smtClean="0">
                <a:solidFill>
                  <a:srgbClr val="FF0000"/>
                </a:solidFill>
              </a:rPr>
              <a:t>حمام های صحرایی </a:t>
            </a:r>
            <a:endParaRPr lang="fa-IR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a-IR" dirty="0" smtClean="0"/>
              <a:t>تعداد حمام های صحرایی مورد نیاز: </a:t>
            </a:r>
          </a:p>
          <a:p>
            <a:pPr>
              <a:buNone/>
            </a:pPr>
            <a:r>
              <a:rPr lang="fa-IR" sz="2600" dirty="0" smtClean="0"/>
              <a:t>...... باب</a:t>
            </a:r>
            <a:endParaRPr lang="fa-IR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chemeClr val="tx1"/>
                </a:solidFill>
              </a:rPr>
              <a:t>و سه نیاز اساسی در مواقع ارزیابی سریع بحران و بلایا که نباید فراموش شود  :</a:t>
            </a:r>
            <a:endParaRPr lang="fa-IR" sz="2400" dirty="0">
              <a:solidFill>
                <a:schemeClr val="tx1"/>
              </a:solidFill>
            </a:endParaRPr>
          </a:p>
        </p:txBody>
      </p:sp>
      <p:pic>
        <p:nvPicPr>
          <p:cNvPr id="4" name="Picture 2" descr="H:\Disaster\ورزقان 91\پیمایش 200 -91.12.14\چایکندی خیرالدین\P1090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743200"/>
            <a:ext cx="2895600" cy="2151358"/>
          </a:xfrm>
          <a:prstGeom prst="rect">
            <a:avLst/>
          </a:prstGeom>
          <a:noFill/>
        </p:spPr>
      </p:pic>
      <p:pic>
        <p:nvPicPr>
          <p:cNvPr id="2050" name="Picture 2" descr="H:\Disaster\ورزقان 91\پیمایش 200 -91.12.14\خیر الدین\P1090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4857750"/>
            <a:ext cx="2667000" cy="2000250"/>
          </a:xfrm>
          <a:prstGeom prst="rect">
            <a:avLst/>
          </a:prstGeom>
          <a:noFill/>
        </p:spPr>
      </p:pic>
      <p:pic>
        <p:nvPicPr>
          <p:cNvPr id="7" name="Picture 3" descr="H:\Disaster\ورزقان 91\پیمایش 200 -91.12.14\اره جان\P10906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685800"/>
            <a:ext cx="2717800" cy="203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fa-IR" dirty="0" smtClean="0">
                <a:solidFill>
                  <a:srgbClr val="0070C0"/>
                </a:solidFill>
              </a:rPr>
              <a:t>تعداد مكان هاي دفع پسماند :</a:t>
            </a:r>
          </a:p>
          <a:p>
            <a:endParaRPr lang="fa-IR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موجود و قابل بهره برداري: </a:t>
            </a:r>
            <a:r>
              <a:rPr lang="fa-IR" dirty="0" smtClean="0"/>
              <a:t>تعداد مكان هاي دفع پسماند موجود كه قادر به ارائه خدمات مي باشند.</a:t>
            </a:r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endParaRPr lang="fa-IR" dirty="0" smtClean="0"/>
          </a:p>
          <a:p>
            <a:pPr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آسيب ديده: </a:t>
            </a:r>
            <a:r>
              <a:rPr lang="fa-IR" dirty="0" smtClean="0"/>
              <a:t>تعداد مكان هاي دفع پسماند كه قادر به ارائه خدمات نمي باشند</a:t>
            </a:r>
          </a:p>
          <a:p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</a:t>
            </a:r>
            <a:endParaRPr lang="fa-IR" sz="2400" dirty="0"/>
          </a:p>
        </p:txBody>
      </p:sp>
      <p:pic>
        <p:nvPicPr>
          <p:cNvPr id="4" name="Picture 6" descr="F:\esmaeilian\پسماند\96\تصاویراینترنتی پسماند\dsc078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739472"/>
            <a:ext cx="2754085" cy="2118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81328"/>
            <a:ext cx="8915400" cy="4525963"/>
          </a:xfrm>
        </p:spPr>
        <p:txBody>
          <a:bodyPr/>
          <a:lstStyle/>
          <a:p>
            <a:pPr algn="just">
              <a:buNone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fa-IR" dirty="0" smtClean="0">
                <a:solidFill>
                  <a:srgbClr val="0070C0"/>
                </a:solidFill>
              </a:rPr>
              <a:t>تعداد ايستگاههاي موقت انتقال پسماند: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موجود و قابل بهره برداري: </a:t>
            </a:r>
            <a:r>
              <a:rPr lang="fa-IR" dirty="0" smtClean="0"/>
              <a:t>تعداد ايستگاههاي موقت انتقال پسماندكه قادر به ارائه خدمات مي باشند.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آسيب ديده: </a:t>
            </a:r>
            <a:r>
              <a:rPr lang="fa-IR" dirty="0" smtClean="0"/>
              <a:t>تعداد ايستگاههاي موقت انتقال پسماند كه قادر به ارائه خدمات نمي باشند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en-US" dirty="0" smtClean="0"/>
              <a:t> </a:t>
            </a:r>
            <a:r>
              <a:rPr lang="fa-IR" dirty="0" smtClean="0">
                <a:solidFill>
                  <a:srgbClr val="0070C0"/>
                </a:solidFill>
              </a:rPr>
              <a:t>تعداد ايستگاههاي انتقال پسماند: </a:t>
            </a:r>
            <a:r>
              <a:rPr lang="fa-IR" dirty="0" smtClean="0"/>
              <a:t>منظور تعداد ايستگاههايي است كه براي انتقال پسماند از وسايل جمع آوري كوچك به تجهيزات حمل و نقل بزرگتر استفاده مي شود.</a:t>
            </a:r>
          </a:p>
          <a:p>
            <a:pPr algn="just"/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114300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</a:t>
            </a: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150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fa-IR" dirty="0" smtClean="0">
                <a:solidFill>
                  <a:srgbClr val="0070C0"/>
                </a:solidFill>
              </a:rPr>
              <a:t>وضعیت منطقه از نظر تلفات دامی :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مطلوب : </a:t>
            </a:r>
            <a:r>
              <a:rPr lang="fa-IR" sz="2400" dirty="0" smtClean="0"/>
              <a:t>منظور وضعيتي است كه در آن هيچ تعداد لاشه دامي در منطقه بلا زده وجود نداشته باشد.</a:t>
            </a:r>
            <a:endParaRPr lang="fa-IR" dirty="0" smtClean="0"/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نامطلوب : </a:t>
            </a:r>
            <a:r>
              <a:rPr lang="fa-IR" sz="2400" dirty="0" smtClean="0"/>
              <a:t>منظور وضعيتي است كه در آن حتي یک لاشه دامي وجود داشته باشد.</a:t>
            </a:r>
            <a:endParaRPr lang="fa-IR" dirty="0" smtClean="0"/>
          </a:p>
          <a:p>
            <a:pPr algn="just">
              <a:buNone/>
            </a:pPr>
            <a:r>
              <a:rPr lang="fa-IR" sz="1800" b="1" dirty="0" smtClean="0">
                <a:solidFill>
                  <a:srgbClr val="C00000"/>
                </a:solidFill>
              </a:rPr>
              <a:t>(مواردي كه تفكيك،جمع آوري،نگهداري و دفع فضولات دامی با دستورالعملهاي وزارت بهداشت مطابقت داشته باشد.)</a:t>
            </a: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>
                <a:solidFill>
                  <a:srgbClr val="0070C0"/>
                </a:solidFill>
              </a:rPr>
              <a:t>                                         </a:t>
            </a:r>
          </a:p>
          <a:p>
            <a:pPr algn="just">
              <a:buNone/>
            </a:pPr>
            <a:r>
              <a:rPr lang="fa-IR" dirty="0" smtClean="0">
                <a:solidFill>
                  <a:srgbClr val="0070C0"/>
                </a:solidFill>
              </a:rPr>
              <a:t>                                         وضعیت کلی منطقه از نظر فضولات دامی :</a:t>
            </a:r>
          </a:p>
          <a:p>
            <a:pPr algn="just">
              <a:buNone/>
            </a:pPr>
            <a:r>
              <a:rPr lang="fa-IR" dirty="0" smtClean="0">
                <a:solidFill>
                  <a:srgbClr val="0070C0"/>
                </a:solidFill>
              </a:rPr>
              <a:t>                                         </a:t>
            </a:r>
            <a:r>
              <a:rPr lang="fa-IR" dirty="0" smtClean="0"/>
              <a:t>مناسب </a:t>
            </a:r>
            <a:r>
              <a:rPr lang="fa-IR" b="1" dirty="0" smtClean="0"/>
              <a:t>□      </a:t>
            </a:r>
            <a:r>
              <a:rPr lang="fa-IR" dirty="0" smtClean="0"/>
              <a:t>نامناسب </a:t>
            </a:r>
            <a:r>
              <a:rPr lang="fa-IR" b="1" dirty="0" smtClean="0"/>
              <a:t>□</a:t>
            </a:r>
            <a:endParaRPr lang="fa-IR" dirty="0" smtClean="0"/>
          </a:p>
          <a:p>
            <a:pPr algn="just">
              <a:buNone/>
            </a:pPr>
            <a:endParaRPr lang="fa-I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</a:t>
            </a:r>
            <a:endParaRPr lang="fa-IR" sz="2400" dirty="0"/>
          </a:p>
        </p:txBody>
      </p:sp>
      <p:pic>
        <p:nvPicPr>
          <p:cNvPr id="4" name="Picture 5" descr="H:\Disaster\ورزقان 91\پیمایش 200 -91.12.14\اره جان\P1090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943350"/>
            <a:ext cx="3886200" cy="2914650"/>
          </a:xfrm>
          <a:prstGeom prst="rect">
            <a:avLst/>
          </a:prstGeom>
          <a:noFill/>
        </p:spPr>
      </p:pic>
      <p:pic>
        <p:nvPicPr>
          <p:cNvPr id="5" name="Picture 2" descr="F:\esmaeilian\پسماند\96\تصاویراینترنتی پسماند\6714627854851462785485_97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200400"/>
            <a:ext cx="2857500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81328"/>
            <a:ext cx="8839200" cy="4525963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</a:t>
            </a:r>
            <a:r>
              <a:rPr lang="fa-IR" dirty="0" smtClean="0">
                <a:solidFill>
                  <a:srgbClr val="0070C0"/>
                </a:solidFill>
              </a:rPr>
              <a:t>وضعيت منطقه از نظر پسماندهاي پزشكي:</a:t>
            </a:r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مطلوب : </a:t>
            </a:r>
            <a:r>
              <a:rPr lang="fa-IR" dirty="0" smtClean="0"/>
              <a:t>مواردي كه تفكيك ، جمع آوري ، نگهداري ، بي خطر سازي و دفع پسماند آن با دستورالعمل هاي وزارت بهداشت مطابقت داشته باشد.</a:t>
            </a:r>
          </a:p>
          <a:p>
            <a:pPr algn="just">
              <a:buNone/>
            </a:pPr>
            <a:endParaRPr lang="fa-IR" dirty="0" smtClean="0"/>
          </a:p>
          <a:p>
            <a:pPr algn="just">
              <a:buNone/>
            </a:pPr>
            <a:r>
              <a:rPr lang="fa-IR" dirty="0" smtClean="0"/>
              <a:t> </a:t>
            </a:r>
            <a:r>
              <a:rPr lang="fa-IR" dirty="0" smtClean="0">
                <a:solidFill>
                  <a:srgbClr val="FF0000"/>
                </a:solidFill>
              </a:rPr>
              <a:t>نامطلوب: </a:t>
            </a:r>
            <a:r>
              <a:rPr lang="fa-IR" dirty="0" smtClean="0"/>
              <a:t>مواردي كه تفكيك ، جمع آوري ، نگهداري ، بي خطر سازي و دفع پسماند آن با دستورالعمل هاي وزارت بهداشت مطابقت نداشته باشد</a:t>
            </a:r>
          </a:p>
          <a:p>
            <a:pPr algn="just">
              <a:buNone/>
            </a:pPr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274638"/>
            <a:ext cx="8915400" cy="1143000"/>
          </a:xfrm>
        </p:spPr>
        <p:txBody>
          <a:bodyPr>
            <a:noAutofit/>
          </a:bodyPr>
          <a:lstStyle/>
          <a:p>
            <a:pPr algn="ctr"/>
            <a:r>
              <a:rPr lang="fa-IR" sz="2400" dirty="0" smtClean="0">
                <a:solidFill>
                  <a:srgbClr val="FF3300"/>
                </a:solidFill>
              </a:rPr>
              <a:t>دستور العمل نحوه تكميل فرم ارزيابي سريع بهداشت محيط منطقه در شرايط اضطرار</a:t>
            </a:r>
            <a:endParaRPr lang="fa-IR" sz="2400" dirty="0"/>
          </a:p>
        </p:txBody>
      </p:sp>
      <p:pic>
        <p:nvPicPr>
          <p:cNvPr id="4" name="Picture 3" descr="F:\esmaeilian\پسماند\96\تصاویراینترنتی پسماند\139507071340365678781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4495800"/>
            <a:ext cx="3046713" cy="2121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499</TotalTime>
  <Words>1371</Words>
  <Application>Microsoft Office PowerPoint</Application>
  <PresentationFormat>On-screen Show (4:3)</PresentationFormat>
  <Paragraphs>151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Lucida Sans Unicode</vt:lpstr>
      <vt:lpstr>Verdana</vt:lpstr>
      <vt:lpstr>Wingdings 2</vt:lpstr>
      <vt:lpstr>Wingdings 3</vt:lpstr>
      <vt:lpstr>Concourse</vt:lpstr>
      <vt:lpstr>بهداشت محیط در شرایط اضطراری  ( بهداشت پسماند )</vt:lpstr>
      <vt:lpstr>سابقه برنامه بهداشت محیط در بلایا و فوریتها</vt:lpstr>
      <vt:lpstr>وظایف بهداشت محیط در شرایط اضطراری</vt:lpstr>
      <vt:lpstr> فرم ارزیابی سریع از منطقه در خصوص فرایند مواد زائد جامد:</vt:lpstr>
      <vt:lpstr>و سه نیاز اساسی در مواقع ارزیابی سریع بحران و بلایا که نباید فراموش شود  :</vt:lpstr>
      <vt:lpstr>دستور العمل نحوه تكميل فرم ارزيابي سريع بهداشت محيط منطقه در شرايط اضطرار</vt:lpstr>
      <vt:lpstr>دستور العمل نحوه تكميل فرم ارزيابي سريع بهداشت محيط منطقه در شرايط اضطرار</vt:lpstr>
      <vt:lpstr>دستور العمل نحوه تكميل فرم ارزيابي سريع بهداشت محيط منطقه در شرايط اضطرار</vt:lpstr>
      <vt:lpstr>دستور العمل نحوه تكميل فرم ارزيابي سريع بهداشت محيط منطقه در شرايط اضطرار</vt:lpstr>
      <vt:lpstr>دستور العمل نحوه تكميل فرم ارزيابي سريع بهداشت محيط منطقه در شرايط اضطراری</vt:lpstr>
      <vt:lpstr>دستور العمل نحوه تكميل فرم ارزيابي سريع بهداشت محيط منطقه در شرايط اضطرار</vt:lpstr>
      <vt:lpstr>شاخصهاي بهداشت محيط در ارزيابي سريع (مرتبط با پسماند)</vt:lpstr>
      <vt:lpstr>فرم ثبت نتايج فعاليت هاي روزانه بهداشت محيط در بلايا و شرايط اضطراربلایا مرتبط با بهداشت پسماند</vt:lpstr>
      <vt:lpstr>نکات آموزشی بهداشت محیط در بلایا  ( پسماند )</vt:lpstr>
      <vt:lpstr>ادامه نکات آموزشی بهداشت محیط در بلایا  ( پسماند )</vt:lpstr>
      <vt:lpstr>نکات آموزشی بهداشت محیط در بلایا  (توالتهای موقت) </vt:lpstr>
      <vt:lpstr>شرح وظایف سازمان های همکار با واحد بهداشت محیط  در بلایا و بحران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Alireza Esmailian</dc:creator>
  <cp:lastModifiedBy>Saeed Hemmati</cp:lastModifiedBy>
  <cp:revision>74</cp:revision>
  <dcterms:created xsi:type="dcterms:W3CDTF">2006-08-16T00:00:00Z</dcterms:created>
  <dcterms:modified xsi:type="dcterms:W3CDTF">2023-08-13T03:36:45Z</dcterms:modified>
</cp:coreProperties>
</file>